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4"/>
  </p:notesMasterIdLst>
  <p:handoutMasterIdLst>
    <p:handoutMasterId r:id="rId15"/>
  </p:handoutMasterIdLst>
  <p:sldIdLst>
    <p:sldId id="309" r:id="rId5"/>
    <p:sldId id="306" r:id="rId6"/>
    <p:sldId id="292" r:id="rId7"/>
    <p:sldId id="313" r:id="rId8"/>
    <p:sldId id="314" r:id="rId9"/>
    <p:sldId id="312" r:id="rId10"/>
    <p:sldId id="315" r:id="rId11"/>
    <p:sldId id="318" r:id="rId12"/>
    <p:sldId id="30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524" autoAdjust="0"/>
  </p:normalViewPr>
  <p:slideViewPr>
    <p:cSldViewPr snapToGrid="0">
      <p:cViewPr>
        <p:scale>
          <a:sx n="66" d="100"/>
          <a:sy n="66" d="100"/>
        </p:scale>
        <p:origin x="900" y="228"/>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6/12/2023</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6/12/2023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2</a:t>
            </a:fld>
            <a:endParaRPr lang="en-US" dirty="0"/>
          </a:p>
        </p:txBody>
      </p:sp>
    </p:spTree>
    <p:extLst>
      <p:ext uri="{BB962C8B-B14F-4D97-AF65-F5344CB8AC3E}">
        <p14:creationId xmlns:p14="http://schemas.microsoft.com/office/powerpoint/2010/main" val="19136215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public.tableau.com/app/profile/bhavya.priya/viz/Marketing2_16865440948810/Dashboard2" TargetMode="External"/><Relationship Id="rId2" Type="http://schemas.openxmlformats.org/officeDocument/2006/relationships/hyperlink" Target="https://public.tableau.com/app/profile/bhavya.priya/viz/Marketing1_16865439492880/Dashboard1" TargetMode="Externa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730584" y="1901952"/>
            <a:ext cx="3937416" cy="2387600"/>
          </a:xfrm>
        </p:spPr>
        <p:txBody>
          <a:bodyPr>
            <a:normAutofit/>
          </a:bodyPr>
          <a:lstStyle/>
          <a:p>
            <a:r>
              <a:rPr lang="en-US" dirty="0"/>
              <a:t>Marketing Analysis</a:t>
            </a:r>
          </a:p>
        </p:txBody>
      </p:sp>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6730584" y="4379976"/>
            <a:ext cx="3937416" cy="572798"/>
          </a:xfrm>
        </p:spPr>
        <p:txBody>
          <a:bodyPr/>
          <a:lstStyle/>
          <a:p>
            <a:r>
              <a:rPr lang="en-US" dirty="0"/>
              <a:t>Bhavya priya N</a:t>
            </a:r>
          </a:p>
        </p:txBody>
      </p:sp>
      <p:pic>
        <p:nvPicPr>
          <p:cNvPr id="1028" name="Picture 4" descr="image">
            <a:extLst>
              <a:ext uri="{FF2B5EF4-FFF2-40B4-BE49-F238E27FC236}">
                <a16:creationId xmlns:a16="http://schemas.microsoft.com/office/drawing/2014/main" id="{8C2F6E8A-E18A-4614-9A44-C9D0AC64BBE5}"/>
              </a:ext>
            </a:extLst>
          </p:cNvPr>
          <p:cNvPicPr>
            <a:picLocks noGrp="1" noChangeAspect="1" noChangeArrowheads="1"/>
          </p:cNvPicPr>
          <p:nvPr>
            <p:ph type="pic" sz="quarter" idx="15"/>
          </p:nvPr>
        </p:nvPicPr>
        <p:blipFill>
          <a:blip r:embed="rId2">
            <a:extLst>
              <a:ext uri="{28A0092B-C50C-407E-A947-70E740481C1C}">
                <a14:useLocalDpi xmlns:a14="http://schemas.microsoft.com/office/drawing/2010/main" val="0"/>
              </a:ext>
            </a:extLst>
          </a:blip>
          <a:srcRect l="13287" r="13287"/>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61801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828800"/>
            <a:ext cx="4087368" cy="841248"/>
          </a:xfrm>
        </p:spPr>
        <p:txBody>
          <a:bodyPr>
            <a:normAutofit/>
          </a:bodyPr>
          <a:lstStyle/>
          <a:p>
            <a:r>
              <a:rPr lang="en-ZA" dirty="0"/>
              <a:t>Intro</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463040" y="2799983"/>
            <a:ext cx="4087368" cy="2203704"/>
          </a:xfrm>
        </p:spPr>
        <p:txBody>
          <a:bodyPr vert="horz" lIns="91440" tIns="45720" rIns="91440" bIns="45720" rtlCol="0" anchor="t">
            <a:normAutofit/>
          </a:bodyPr>
          <a:lstStyle/>
          <a:p>
            <a:r>
              <a:rPr lang="en-US" b="0" i="0" dirty="0">
                <a:solidFill>
                  <a:srgbClr val="000000"/>
                </a:solidFill>
                <a:effectLst/>
                <a:latin typeface="Raleway" pitchFamily="2" charset="0"/>
              </a:rPr>
              <a:t>You are a Marketing Analyst.</a:t>
            </a:r>
            <a:br>
              <a:rPr lang="en-US" dirty="0"/>
            </a:br>
            <a:r>
              <a:rPr lang="en-US" b="0" i="0" dirty="0">
                <a:solidFill>
                  <a:srgbClr val="000000"/>
                </a:solidFill>
                <a:effectLst/>
                <a:latin typeface="Raleway" pitchFamily="2" charset="0"/>
              </a:rPr>
              <a:t>The 'Sustainable Clothing Co.' have been running several marketing campaigns and have asked you to provide your insight into whether they have been successful or not. Analyze the following data and give answers for the requirements.</a:t>
            </a:r>
            <a:endParaRPr lang="en-US" dirty="0"/>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SQL Challenge</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pic>
        <p:nvPicPr>
          <p:cNvPr id="2058" name="Picture 10" descr="What are the fashion lookbook and campaign, and what is the role of a  fashion stylist | Italian E-Learning Fashion School">
            <a:extLst>
              <a:ext uri="{FF2B5EF4-FFF2-40B4-BE49-F238E27FC236}">
                <a16:creationId xmlns:a16="http://schemas.microsoft.com/office/drawing/2014/main" id="{29DF0B07-D620-438E-A7CA-FD8A2BBA30AC}"/>
              </a:ext>
            </a:extLst>
          </p:cNvPr>
          <p:cNvPicPr>
            <a:picLocks noGrp="1" noChangeAspect="1" noChangeArrowheads="1"/>
          </p:cNvPicPr>
          <p:nvPr>
            <p:ph type="pic" sz="quarter" idx="15"/>
          </p:nvPr>
        </p:nvPicPr>
        <p:blipFill>
          <a:blip r:embed="rId3">
            <a:extLst>
              <a:ext uri="{28A0092B-C50C-407E-A947-70E740481C1C}">
                <a14:useLocalDpi xmlns:a14="http://schemas.microsoft.com/office/drawing/2010/main" val="0"/>
              </a:ext>
            </a:extLst>
          </a:blip>
          <a:srcRect t="11718" b="11718"/>
          <a:stretch>
            <a:fillRect/>
          </a:stretch>
        </p:blipFill>
        <p:spPr bwMode="auto">
          <a:xfrm>
            <a:off x="6096000" y="777875"/>
            <a:ext cx="5184775" cy="5302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20260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38200" y="393520"/>
            <a:ext cx="10515600" cy="1069520"/>
          </a:xfrm>
        </p:spPr>
        <p:txBody>
          <a:bodyPr>
            <a:normAutofit/>
          </a:bodyPr>
          <a:lstStyle/>
          <a:p>
            <a:pPr algn="l"/>
            <a:r>
              <a:rPr lang="en-US" b="1" i="0" dirty="0">
                <a:solidFill>
                  <a:srgbClr val="000000"/>
                </a:solidFill>
                <a:effectLst/>
                <a:latin typeface="Raleway" pitchFamily="2" charset="0"/>
              </a:rPr>
              <a:t>Tables</a:t>
            </a:r>
            <a:br>
              <a:rPr lang="en-US" b="1" i="0" dirty="0">
                <a:solidFill>
                  <a:srgbClr val="000000"/>
                </a:solidFill>
                <a:effectLst/>
                <a:latin typeface="Raleway" pitchFamily="2" charset="0"/>
              </a:rPr>
            </a:br>
            <a:r>
              <a:rPr lang="en-US" sz="2400" b="0" i="0" dirty="0">
                <a:solidFill>
                  <a:srgbClr val="000000"/>
                </a:solidFill>
                <a:effectLst/>
                <a:latin typeface="Raleway" pitchFamily="2" charset="0"/>
              </a:rPr>
              <a:t>Here are the data</a:t>
            </a:r>
          </a:p>
        </p:txBody>
      </p:sp>
      <p:sp>
        <p:nvSpPr>
          <p:cNvPr id="4" name="Footer Placeholder 3">
            <a:extLst>
              <a:ext uri="{FF2B5EF4-FFF2-40B4-BE49-F238E27FC236}">
                <a16:creationId xmlns:a16="http://schemas.microsoft.com/office/drawing/2014/main" id="{27164BDA-6240-43FA-897D-C5284AC3B0B3}"/>
              </a:ext>
            </a:extLst>
          </p:cNvPr>
          <p:cNvSpPr>
            <a:spLocks noGrp="1"/>
          </p:cNvSpPr>
          <p:nvPr>
            <p:ph type="ftr" sz="quarter" idx="11"/>
          </p:nvPr>
        </p:nvSpPr>
        <p:spPr>
          <a:xfrm>
            <a:off x="4038600" y="6356350"/>
            <a:ext cx="4114800" cy="365125"/>
          </a:xfrm>
        </p:spPr>
        <p:txBody>
          <a:bodyPr/>
          <a:lstStyle/>
          <a:p>
            <a:r>
              <a:rPr lang="en-US" dirty="0"/>
              <a:t>Sustainable Business Clothing</a:t>
            </a:r>
          </a:p>
        </p:txBody>
      </p:sp>
      <p:sp>
        <p:nvSpPr>
          <p:cNvPr id="5" name="Slide Number Placeholder 4">
            <a:extLst>
              <a:ext uri="{FF2B5EF4-FFF2-40B4-BE49-F238E27FC236}">
                <a16:creationId xmlns:a16="http://schemas.microsoft.com/office/drawing/2014/main" id="{06B4E214-2330-4B23-B2DE-B23F90535ED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pic>
        <p:nvPicPr>
          <p:cNvPr id="9" name="Picture 8">
            <a:extLst>
              <a:ext uri="{FF2B5EF4-FFF2-40B4-BE49-F238E27FC236}">
                <a16:creationId xmlns:a16="http://schemas.microsoft.com/office/drawing/2014/main" id="{37792212-8F8F-4FBA-AC31-F105FA8C0932}"/>
              </a:ext>
            </a:extLst>
          </p:cNvPr>
          <p:cNvPicPr>
            <a:picLocks noChangeAspect="1"/>
          </p:cNvPicPr>
          <p:nvPr/>
        </p:nvPicPr>
        <p:blipFill>
          <a:blip r:embed="rId2"/>
          <a:stretch>
            <a:fillRect/>
          </a:stretch>
        </p:blipFill>
        <p:spPr>
          <a:xfrm>
            <a:off x="1110343" y="1554480"/>
            <a:ext cx="10243457" cy="4801870"/>
          </a:xfrm>
          <a:prstGeom prst="rect">
            <a:avLst/>
          </a:prstGeom>
        </p:spPr>
      </p:pic>
    </p:spTree>
    <p:extLst>
      <p:ext uri="{BB962C8B-B14F-4D97-AF65-F5344CB8AC3E}">
        <p14:creationId xmlns:p14="http://schemas.microsoft.com/office/powerpoint/2010/main" val="31977636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317635CF-9C0C-485D-A65D-29228DCEC575}"/>
              </a:ext>
            </a:extLst>
          </p:cNvPr>
          <p:cNvPicPr>
            <a:picLocks noChangeAspect="1"/>
          </p:cNvPicPr>
          <p:nvPr/>
        </p:nvPicPr>
        <p:blipFill>
          <a:blip r:embed="rId2"/>
          <a:stretch>
            <a:fillRect/>
          </a:stretch>
        </p:blipFill>
        <p:spPr>
          <a:xfrm>
            <a:off x="5869199" y="796836"/>
            <a:ext cx="5398505" cy="2625631"/>
          </a:xfrm>
          <a:prstGeom prst="rect">
            <a:avLst/>
          </a:prstGeom>
          <a:ln>
            <a:noFill/>
          </a:ln>
        </p:spPr>
      </p:pic>
      <p:sp>
        <p:nvSpPr>
          <p:cNvPr id="7" name="TextBox 6">
            <a:extLst>
              <a:ext uri="{FF2B5EF4-FFF2-40B4-BE49-F238E27FC236}">
                <a16:creationId xmlns:a16="http://schemas.microsoft.com/office/drawing/2014/main" id="{EC558C44-8472-4048-A776-B47B5763F686}"/>
              </a:ext>
            </a:extLst>
          </p:cNvPr>
          <p:cNvSpPr txBox="1"/>
          <p:nvPr/>
        </p:nvSpPr>
        <p:spPr>
          <a:xfrm>
            <a:off x="1045031" y="1531409"/>
            <a:ext cx="4867710" cy="584775"/>
          </a:xfrm>
          <a:prstGeom prst="rect">
            <a:avLst/>
          </a:prstGeom>
          <a:noFill/>
        </p:spPr>
        <p:txBody>
          <a:bodyPr wrap="square">
            <a:spAutoFit/>
          </a:bodyPr>
          <a:lstStyle/>
          <a:p>
            <a:pPr algn="ctr"/>
            <a:r>
              <a:rPr lang="en-US" sz="1600" b="1" i="1" dirty="0">
                <a:solidFill>
                  <a:srgbClr val="000000"/>
                </a:solidFill>
                <a:effectLst/>
                <a:latin typeface="Raleway" pitchFamily="2" charset="0"/>
              </a:rPr>
              <a:t>How many transactions were completed during each marketing campaign?</a:t>
            </a:r>
          </a:p>
        </p:txBody>
      </p:sp>
      <p:pic>
        <p:nvPicPr>
          <p:cNvPr id="8" name="Picture 7">
            <a:extLst>
              <a:ext uri="{FF2B5EF4-FFF2-40B4-BE49-F238E27FC236}">
                <a16:creationId xmlns:a16="http://schemas.microsoft.com/office/drawing/2014/main" id="{499AF31A-07C2-4BFA-A9A0-1804EF9F5AEF}"/>
              </a:ext>
            </a:extLst>
          </p:cNvPr>
          <p:cNvPicPr>
            <a:picLocks noChangeAspect="1"/>
          </p:cNvPicPr>
          <p:nvPr/>
        </p:nvPicPr>
        <p:blipFill>
          <a:blip r:embed="rId3"/>
          <a:stretch>
            <a:fillRect/>
          </a:stretch>
        </p:blipFill>
        <p:spPr>
          <a:xfrm>
            <a:off x="880754" y="3436981"/>
            <a:ext cx="5520046" cy="2638697"/>
          </a:xfrm>
          <a:prstGeom prst="rect">
            <a:avLst/>
          </a:prstGeom>
          <a:ln>
            <a:noFill/>
          </a:ln>
        </p:spPr>
      </p:pic>
      <p:sp>
        <p:nvSpPr>
          <p:cNvPr id="11" name="TextBox 10">
            <a:extLst>
              <a:ext uri="{FF2B5EF4-FFF2-40B4-BE49-F238E27FC236}">
                <a16:creationId xmlns:a16="http://schemas.microsoft.com/office/drawing/2014/main" id="{FA9DE11A-1B92-4E0A-B7D5-4644055813AF}"/>
              </a:ext>
            </a:extLst>
          </p:cNvPr>
          <p:cNvSpPr txBox="1"/>
          <p:nvPr/>
        </p:nvSpPr>
        <p:spPr>
          <a:xfrm>
            <a:off x="6279260" y="4311955"/>
            <a:ext cx="5085426" cy="584775"/>
          </a:xfrm>
          <a:prstGeom prst="rect">
            <a:avLst/>
          </a:prstGeom>
          <a:noFill/>
        </p:spPr>
        <p:txBody>
          <a:bodyPr wrap="square">
            <a:spAutoFit/>
          </a:bodyPr>
          <a:lstStyle/>
          <a:p>
            <a:pPr algn="ctr"/>
            <a:r>
              <a:rPr lang="en-US" sz="1600" b="1" i="1" dirty="0">
                <a:solidFill>
                  <a:srgbClr val="000000"/>
                </a:solidFill>
                <a:effectLst/>
                <a:latin typeface="Raleway" pitchFamily="2" charset="0"/>
              </a:rPr>
              <a:t>What is the total revenue generated from each marketing campaign?</a:t>
            </a:r>
          </a:p>
        </p:txBody>
      </p:sp>
    </p:spTree>
    <p:extLst>
      <p:ext uri="{BB962C8B-B14F-4D97-AF65-F5344CB8AC3E}">
        <p14:creationId xmlns:p14="http://schemas.microsoft.com/office/powerpoint/2010/main" val="40972988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48BB49-8730-4A95-AF3F-BFDD6A453963}"/>
              </a:ext>
            </a:extLst>
          </p:cNvPr>
          <p:cNvSpPr txBox="1"/>
          <p:nvPr/>
        </p:nvSpPr>
        <p:spPr>
          <a:xfrm>
            <a:off x="1097662" y="1279415"/>
            <a:ext cx="4620967" cy="336103"/>
          </a:xfrm>
          <a:prstGeom prst="rect">
            <a:avLst/>
          </a:prstGeom>
          <a:noFill/>
        </p:spPr>
        <p:txBody>
          <a:bodyPr wrap="square">
            <a:spAutoFit/>
          </a:bodyPr>
          <a:lstStyle/>
          <a:p>
            <a:r>
              <a:rPr lang="en-US" sz="1600" b="1" i="1" dirty="0">
                <a:solidFill>
                  <a:srgbClr val="000000"/>
                </a:solidFill>
                <a:effectLst/>
                <a:latin typeface="Raleway" pitchFamily="2" charset="0"/>
              </a:rPr>
              <a:t>Which product had the highest sales quantity?</a:t>
            </a:r>
            <a:endParaRPr lang="en-US" sz="1600" dirty="0"/>
          </a:p>
        </p:txBody>
      </p:sp>
      <p:pic>
        <p:nvPicPr>
          <p:cNvPr id="6" name="Picture 5">
            <a:extLst>
              <a:ext uri="{FF2B5EF4-FFF2-40B4-BE49-F238E27FC236}">
                <a16:creationId xmlns:a16="http://schemas.microsoft.com/office/drawing/2014/main" id="{35454871-FAAB-4907-8646-C6940869287E}"/>
              </a:ext>
            </a:extLst>
          </p:cNvPr>
          <p:cNvPicPr>
            <a:picLocks noChangeAspect="1"/>
          </p:cNvPicPr>
          <p:nvPr/>
        </p:nvPicPr>
        <p:blipFill>
          <a:blip r:embed="rId2"/>
          <a:stretch>
            <a:fillRect/>
          </a:stretch>
        </p:blipFill>
        <p:spPr>
          <a:xfrm>
            <a:off x="928914" y="1775179"/>
            <a:ext cx="5500914" cy="3916581"/>
          </a:xfrm>
          <a:prstGeom prst="rect">
            <a:avLst/>
          </a:prstGeom>
          <a:ln>
            <a:noFill/>
          </a:ln>
        </p:spPr>
      </p:pic>
      <p:pic>
        <p:nvPicPr>
          <p:cNvPr id="9" name="Picture 8">
            <a:extLst>
              <a:ext uri="{FF2B5EF4-FFF2-40B4-BE49-F238E27FC236}">
                <a16:creationId xmlns:a16="http://schemas.microsoft.com/office/drawing/2014/main" id="{E18D837D-F521-4996-A46D-CBC17E419FB3}"/>
              </a:ext>
            </a:extLst>
          </p:cNvPr>
          <p:cNvPicPr>
            <a:picLocks noChangeAspect="1"/>
          </p:cNvPicPr>
          <p:nvPr/>
        </p:nvPicPr>
        <p:blipFill>
          <a:blip r:embed="rId3"/>
          <a:stretch>
            <a:fillRect/>
          </a:stretch>
        </p:blipFill>
        <p:spPr>
          <a:xfrm>
            <a:off x="6458857" y="1775178"/>
            <a:ext cx="4804229" cy="3916581"/>
          </a:xfrm>
          <a:prstGeom prst="rect">
            <a:avLst/>
          </a:prstGeom>
          <a:ln>
            <a:noFill/>
          </a:ln>
        </p:spPr>
      </p:pic>
      <p:sp>
        <p:nvSpPr>
          <p:cNvPr id="13" name="TextBox 12">
            <a:extLst>
              <a:ext uri="{FF2B5EF4-FFF2-40B4-BE49-F238E27FC236}">
                <a16:creationId xmlns:a16="http://schemas.microsoft.com/office/drawing/2014/main" id="{522AA37A-B240-4714-B696-39B7046DD978}"/>
              </a:ext>
            </a:extLst>
          </p:cNvPr>
          <p:cNvSpPr txBox="1"/>
          <p:nvPr/>
        </p:nvSpPr>
        <p:spPr>
          <a:xfrm>
            <a:off x="6695630" y="1155080"/>
            <a:ext cx="5080000" cy="584775"/>
          </a:xfrm>
          <a:prstGeom prst="rect">
            <a:avLst/>
          </a:prstGeom>
          <a:noFill/>
        </p:spPr>
        <p:txBody>
          <a:bodyPr wrap="square">
            <a:spAutoFit/>
          </a:bodyPr>
          <a:lstStyle/>
          <a:p>
            <a:r>
              <a:rPr lang="en-US" sz="1600" b="1" i="1" dirty="0">
                <a:solidFill>
                  <a:srgbClr val="000000"/>
                </a:solidFill>
                <a:effectLst/>
                <a:latin typeface="Raleway" pitchFamily="2" charset="0"/>
              </a:rPr>
              <a:t>Which products had a higher quantity sold compared to the average quantity sold?</a:t>
            </a:r>
            <a:endParaRPr lang="en-US" sz="1600" dirty="0"/>
          </a:p>
        </p:txBody>
      </p:sp>
    </p:spTree>
    <p:extLst>
      <p:ext uri="{BB962C8B-B14F-4D97-AF65-F5344CB8AC3E}">
        <p14:creationId xmlns:p14="http://schemas.microsoft.com/office/powerpoint/2010/main" val="24222862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DF1E6B-9D1D-4BC7-9EC0-7439F4B313C7}"/>
              </a:ext>
            </a:extLst>
          </p:cNvPr>
          <p:cNvPicPr>
            <a:picLocks noChangeAspect="1"/>
          </p:cNvPicPr>
          <p:nvPr/>
        </p:nvPicPr>
        <p:blipFill>
          <a:blip r:embed="rId2"/>
          <a:stretch>
            <a:fillRect/>
          </a:stretch>
        </p:blipFill>
        <p:spPr>
          <a:xfrm>
            <a:off x="5047254" y="798284"/>
            <a:ext cx="6215832" cy="2537687"/>
          </a:xfrm>
          <a:prstGeom prst="rect">
            <a:avLst/>
          </a:prstGeom>
          <a:ln>
            <a:noFill/>
          </a:ln>
        </p:spPr>
      </p:pic>
      <p:pic>
        <p:nvPicPr>
          <p:cNvPr id="7" name="Picture 6">
            <a:extLst>
              <a:ext uri="{FF2B5EF4-FFF2-40B4-BE49-F238E27FC236}">
                <a16:creationId xmlns:a16="http://schemas.microsoft.com/office/drawing/2014/main" id="{B7A41782-60D7-405C-9F93-D776F162236C}"/>
              </a:ext>
            </a:extLst>
          </p:cNvPr>
          <p:cNvPicPr>
            <a:picLocks noChangeAspect="1"/>
          </p:cNvPicPr>
          <p:nvPr/>
        </p:nvPicPr>
        <p:blipFill>
          <a:blip r:embed="rId3"/>
          <a:stretch>
            <a:fillRect/>
          </a:stretch>
        </p:blipFill>
        <p:spPr>
          <a:xfrm>
            <a:off x="928915" y="2907442"/>
            <a:ext cx="4089310" cy="3165484"/>
          </a:xfrm>
          <a:prstGeom prst="rect">
            <a:avLst/>
          </a:prstGeom>
          <a:ln>
            <a:noFill/>
          </a:ln>
        </p:spPr>
      </p:pic>
      <p:sp>
        <p:nvSpPr>
          <p:cNvPr id="18" name="TextBox 17">
            <a:extLst>
              <a:ext uri="{FF2B5EF4-FFF2-40B4-BE49-F238E27FC236}">
                <a16:creationId xmlns:a16="http://schemas.microsoft.com/office/drawing/2014/main" id="{1D5F366C-0975-4B79-91BC-FBEA0690E047}"/>
              </a:ext>
            </a:extLst>
          </p:cNvPr>
          <p:cNvSpPr txBox="1"/>
          <p:nvPr/>
        </p:nvSpPr>
        <p:spPr>
          <a:xfrm>
            <a:off x="6413546" y="3536544"/>
            <a:ext cx="4089310" cy="584775"/>
          </a:xfrm>
          <a:prstGeom prst="rect">
            <a:avLst/>
          </a:prstGeom>
          <a:noFill/>
        </p:spPr>
        <p:txBody>
          <a:bodyPr wrap="square">
            <a:spAutoFit/>
          </a:bodyPr>
          <a:lstStyle/>
          <a:p>
            <a:pPr algn="ctr"/>
            <a:r>
              <a:rPr lang="en-US" sz="1600" b="1" i="1" dirty="0">
                <a:solidFill>
                  <a:srgbClr val="000000"/>
                </a:solidFill>
                <a:effectLst/>
                <a:latin typeface="Raleway" pitchFamily="2" charset="0"/>
              </a:rPr>
              <a:t>What is the top-selling product category based on the total revenue generated?</a:t>
            </a:r>
            <a:endParaRPr lang="en-US" sz="1600" b="1" i="1" dirty="0"/>
          </a:p>
        </p:txBody>
      </p:sp>
      <p:sp>
        <p:nvSpPr>
          <p:cNvPr id="20" name="TextBox 19">
            <a:extLst>
              <a:ext uri="{FF2B5EF4-FFF2-40B4-BE49-F238E27FC236}">
                <a16:creationId xmlns:a16="http://schemas.microsoft.com/office/drawing/2014/main" id="{ECC02CC8-EDD0-45BB-8212-9CBB88EDCCE2}"/>
              </a:ext>
            </a:extLst>
          </p:cNvPr>
          <p:cNvSpPr txBox="1"/>
          <p:nvPr/>
        </p:nvSpPr>
        <p:spPr>
          <a:xfrm>
            <a:off x="1056799" y="1888383"/>
            <a:ext cx="3833541" cy="830997"/>
          </a:xfrm>
          <a:prstGeom prst="rect">
            <a:avLst/>
          </a:prstGeom>
          <a:noFill/>
        </p:spPr>
        <p:txBody>
          <a:bodyPr wrap="square">
            <a:spAutoFit/>
          </a:bodyPr>
          <a:lstStyle/>
          <a:p>
            <a:pPr algn="ctr"/>
            <a:r>
              <a:rPr lang="en-US" sz="1600" b="1" i="1" dirty="0">
                <a:solidFill>
                  <a:srgbClr val="000000"/>
                </a:solidFill>
                <a:effectLst/>
                <a:latin typeface="Raleway" pitchFamily="2" charset="0"/>
              </a:rPr>
              <a:t>What is the average revenue generated per day during the marketing campaigns?</a:t>
            </a:r>
            <a:endParaRPr lang="en-US" sz="1600" b="1" i="1" dirty="0"/>
          </a:p>
        </p:txBody>
      </p:sp>
    </p:spTree>
    <p:extLst>
      <p:ext uri="{BB962C8B-B14F-4D97-AF65-F5344CB8AC3E}">
        <p14:creationId xmlns:p14="http://schemas.microsoft.com/office/powerpoint/2010/main" val="457580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97218D-CEE0-4C54-AC7E-88AEB2A825B1}"/>
              </a:ext>
            </a:extLst>
          </p:cNvPr>
          <p:cNvPicPr>
            <a:picLocks noChangeAspect="1"/>
          </p:cNvPicPr>
          <p:nvPr/>
        </p:nvPicPr>
        <p:blipFill>
          <a:blip r:embed="rId2"/>
          <a:stretch>
            <a:fillRect/>
          </a:stretch>
        </p:blipFill>
        <p:spPr>
          <a:xfrm>
            <a:off x="916260" y="784771"/>
            <a:ext cx="5360307" cy="3656601"/>
          </a:xfrm>
          <a:prstGeom prst="rect">
            <a:avLst/>
          </a:prstGeom>
          <a:ln>
            <a:noFill/>
          </a:ln>
        </p:spPr>
      </p:pic>
      <p:pic>
        <p:nvPicPr>
          <p:cNvPr id="11" name="Picture 10">
            <a:extLst>
              <a:ext uri="{FF2B5EF4-FFF2-40B4-BE49-F238E27FC236}">
                <a16:creationId xmlns:a16="http://schemas.microsoft.com/office/drawing/2014/main" id="{5F326F6C-DB4E-4987-8CFA-FEEFE8895ED0}"/>
              </a:ext>
            </a:extLst>
          </p:cNvPr>
          <p:cNvPicPr>
            <a:picLocks noChangeAspect="1"/>
          </p:cNvPicPr>
          <p:nvPr/>
        </p:nvPicPr>
        <p:blipFill>
          <a:blip r:embed="rId3"/>
          <a:stretch>
            <a:fillRect/>
          </a:stretch>
        </p:blipFill>
        <p:spPr>
          <a:xfrm>
            <a:off x="6305595" y="2259285"/>
            <a:ext cx="4970145" cy="3836715"/>
          </a:xfrm>
          <a:prstGeom prst="rect">
            <a:avLst/>
          </a:prstGeom>
          <a:ln>
            <a:noFill/>
          </a:ln>
        </p:spPr>
      </p:pic>
      <p:sp>
        <p:nvSpPr>
          <p:cNvPr id="8" name="TextBox 7">
            <a:extLst>
              <a:ext uri="{FF2B5EF4-FFF2-40B4-BE49-F238E27FC236}">
                <a16:creationId xmlns:a16="http://schemas.microsoft.com/office/drawing/2014/main" id="{A6D862C7-7FA1-4347-9439-2CEBA14D2A46}"/>
              </a:ext>
            </a:extLst>
          </p:cNvPr>
          <p:cNvSpPr txBox="1"/>
          <p:nvPr/>
        </p:nvSpPr>
        <p:spPr>
          <a:xfrm>
            <a:off x="1778067" y="4742358"/>
            <a:ext cx="3636691" cy="830997"/>
          </a:xfrm>
          <a:prstGeom prst="rect">
            <a:avLst/>
          </a:prstGeom>
          <a:noFill/>
        </p:spPr>
        <p:txBody>
          <a:bodyPr wrap="square">
            <a:spAutoFit/>
          </a:bodyPr>
          <a:lstStyle/>
          <a:p>
            <a:pPr algn="ctr"/>
            <a:r>
              <a:rPr lang="en-US" sz="1600" b="1" i="1" dirty="0">
                <a:solidFill>
                  <a:srgbClr val="000000"/>
                </a:solidFill>
                <a:effectLst/>
                <a:latin typeface="Raleway" pitchFamily="2" charset="0"/>
              </a:rPr>
              <a:t>Compare the average quantity sold during marketing campaigns to outside the marketing campaigns</a:t>
            </a:r>
            <a:endParaRPr lang="en-US" sz="1600" b="1" i="1" dirty="0"/>
          </a:p>
        </p:txBody>
      </p:sp>
      <p:sp>
        <p:nvSpPr>
          <p:cNvPr id="10" name="TextBox 9">
            <a:extLst>
              <a:ext uri="{FF2B5EF4-FFF2-40B4-BE49-F238E27FC236}">
                <a16:creationId xmlns:a16="http://schemas.microsoft.com/office/drawing/2014/main" id="{2CABFE32-D7B1-433E-80E8-E23B5C95DB23}"/>
              </a:ext>
            </a:extLst>
          </p:cNvPr>
          <p:cNvSpPr txBox="1"/>
          <p:nvPr/>
        </p:nvSpPr>
        <p:spPr>
          <a:xfrm>
            <a:off x="6730965" y="1164549"/>
            <a:ext cx="4119404" cy="830997"/>
          </a:xfrm>
          <a:prstGeom prst="rect">
            <a:avLst/>
          </a:prstGeom>
          <a:noFill/>
        </p:spPr>
        <p:txBody>
          <a:bodyPr wrap="square">
            <a:spAutoFit/>
          </a:bodyPr>
          <a:lstStyle/>
          <a:p>
            <a:pPr algn="ctr"/>
            <a:r>
              <a:rPr lang="en-US" sz="1600" b="1" i="1" dirty="0">
                <a:solidFill>
                  <a:srgbClr val="000000"/>
                </a:solidFill>
                <a:effectLst/>
                <a:latin typeface="Raleway" pitchFamily="2" charset="0"/>
              </a:rPr>
              <a:t>Compare the revenue generated by products inside the marketing campaigns to outside the campaigns</a:t>
            </a:r>
            <a:endParaRPr lang="en-US" sz="1600" b="1" i="1" dirty="0"/>
          </a:p>
        </p:txBody>
      </p:sp>
    </p:spTree>
    <p:extLst>
      <p:ext uri="{BB962C8B-B14F-4D97-AF65-F5344CB8AC3E}">
        <p14:creationId xmlns:p14="http://schemas.microsoft.com/office/powerpoint/2010/main" val="39759700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E5A2A9A-BE80-457F-9645-0AC294A78748}"/>
              </a:ext>
            </a:extLst>
          </p:cNvPr>
          <p:cNvPicPr>
            <a:picLocks noChangeAspect="1"/>
          </p:cNvPicPr>
          <p:nvPr/>
        </p:nvPicPr>
        <p:blipFill>
          <a:blip r:embed="rId2"/>
          <a:stretch>
            <a:fillRect/>
          </a:stretch>
        </p:blipFill>
        <p:spPr>
          <a:xfrm>
            <a:off x="939381" y="1465942"/>
            <a:ext cx="5156620" cy="4613231"/>
          </a:xfrm>
          <a:prstGeom prst="rect">
            <a:avLst/>
          </a:prstGeom>
          <a:ln>
            <a:noFill/>
          </a:ln>
        </p:spPr>
      </p:pic>
      <p:pic>
        <p:nvPicPr>
          <p:cNvPr id="4" name="Picture 3">
            <a:extLst>
              <a:ext uri="{FF2B5EF4-FFF2-40B4-BE49-F238E27FC236}">
                <a16:creationId xmlns:a16="http://schemas.microsoft.com/office/drawing/2014/main" id="{1EA0A052-4FB6-4483-9E1E-999F149B2B9D}"/>
              </a:ext>
            </a:extLst>
          </p:cNvPr>
          <p:cNvPicPr>
            <a:picLocks noChangeAspect="1"/>
          </p:cNvPicPr>
          <p:nvPr/>
        </p:nvPicPr>
        <p:blipFill>
          <a:blip r:embed="rId3"/>
          <a:stretch>
            <a:fillRect/>
          </a:stretch>
        </p:blipFill>
        <p:spPr>
          <a:xfrm>
            <a:off x="6096001" y="1465941"/>
            <a:ext cx="5156620" cy="4613233"/>
          </a:xfrm>
          <a:prstGeom prst="rect">
            <a:avLst/>
          </a:prstGeom>
          <a:ln>
            <a:noFill/>
          </a:ln>
        </p:spPr>
      </p:pic>
      <p:sp>
        <p:nvSpPr>
          <p:cNvPr id="10" name="TextBox 9">
            <a:extLst>
              <a:ext uri="{FF2B5EF4-FFF2-40B4-BE49-F238E27FC236}">
                <a16:creationId xmlns:a16="http://schemas.microsoft.com/office/drawing/2014/main" id="{AAE52F54-BE7A-4D76-B425-5768C02B267B}"/>
              </a:ext>
            </a:extLst>
          </p:cNvPr>
          <p:cNvSpPr txBox="1"/>
          <p:nvPr/>
        </p:nvSpPr>
        <p:spPr>
          <a:xfrm>
            <a:off x="1434891" y="881166"/>
            <a:ext cx="4165600" cy="584775"/>
          </a:xfrm>
          <a:prstGeom prst="rect">
            <a:avLst/>
          </a:prstGeom>
          <a:noFill/>
        </p:spPr>
        <p:txBody>
          <a:bodyPr wrap="square">
            <a:spAutoFit/>
          </a:bodyPr>
          <a:lstStyle/>
          <a:p>
            <a:pPr algn="ctr"/>
            <a:r>
              <a:rPr lang="en-US" sz="1600" b="1" i="1" dirty="0">
                <a:solidFill>
                  <a:srgbClr val="000000"/>
                </a:solidFill>
                <a:effectLst/>
                <a:latin typeface="Raleway" pitchFamily="2" charset="0"/>
              </a:rPr>
              <a:t>What is the percentage contribution of each product to the total revenue?</a:t>
            </a:r>
            <a:endParaRPr lang="en-US" sz="1600" b="1" i="1" dirty="0"/>
          </a:p>
        </p:txBody>
      </p:sp>
      <p:sp>
        <p:nvSpPr>
          <p:cNvPr id="12" name="TextBox 11">
            <a:extLst>
              <a:ext uri="{FF2B5EF4-FFF2-40B4-BE49-F238E27FC236}">
                <a16:creationId xmlns:a16="http://schemas.microsoft.com/office/drawing/2014/main" id="{1E506F36-B07B-4E3B-A81F-1579F5412A2F}"/>
              </a:ext>
            </a:extLst>
          </p:cNvPr>
          <p:cNvSpPr txBox="1"/>
          <p:nvPr/>
        </p:nvSpPr>
        <p:spPr>
          <a:xfrm>
            <a:off x="6879771" y="890953"/>
            <a:ext cx="3251200" cy="584775"/>
          </a:xfrm>
          <a:prstGeom prst="rect">
            <a:avLst/>
          </a:prstGeom>
          <a:noFill/>
        </p:spPr>
        <p:txBody>
          <a:bodyPr wrap="square">
            <a:spAutoFit/>
          </a:bodyPr>
          <a:lstStyle/>
          <a:p>
            <a:pPr algn="ctr"/>
            <a:r>
              <a:rPr lang="en-US" sz="1600" b="1" i="1" dirty="0">
                <a:solidFill>
                  <a:srgbClr val="000000"/>
                </a:solidFill>
                <a:effectLst/>
                <a:latin typeface="Raleway" pitchFamily="2" charset="0"/>
              </a:rPr>
              <a:t> Rank the products by their average daily quantity sold</a:t>
            </a:r>
            <a:endParaRPr lang="en-US" sz="1600" b="1" i="1" dirty="0"/>
          </a:p>
        </p:txBody>
      </p:sp>
    </p:spTree>
    <p:extLst>
      <p:ext uri="{BB962C8B-B14F-4D97-AF65-F5344CB8AC3E}">
        <p14:creationId xmlns:p14="http://schemas.microsoft.com/office/powerpoint/2010/main" val="11401924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724400" y="2450592"/>
            <a:ext cx="2743200" cy="640080"/>
          </a:xfrm>
        </p:spPr>
        <p:txBody>
          <a:bodyPr>
            <a:normAutofit/>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idx="1"/>
          </p:nvPr>
        </p:nvSpPr>
        <p:spPr>
          <a:xfrm>
            <a:off x="4285343" y="3268708"/>
            <a:ext cx="3621314" cy="1325154"/>
          </a:xfrm>
        </p:spPr>
        <p:txBody>
          <a:bodyPr>
            <a:normAutofit/>
          </a:bodyPr>
          <a:lstStyle/>
          <a:p>
            <a:r>
              <a:rPr lang="en-US" sz="1600" dirty="0"/>
              <a:t>Bhavya priya N</a:t>
            </a:r>
          </a:p>
          <a:p>
            <a:r>
              <a:rPr lang="en-US" sz="1600" dirty="0"/>
              <a:t>Dashboard link 1 - </a:t>
            </a:r>
            <a:r>
              <a:rPr lang="en-US" sz="1600" dirty="0">
                <a:hlinkClick r:id="rId2"/>
              </a:rPr>
              <a:t>Marketing 1</a:t>
            </a:r>
            <a:endParaRPr lang="en-US" sz="1600" dirty="0"/>
          </a:p>
          <a:p>
            <a:r>
              <a:rPr lang="en-US" sz="1600" dirty="0"/>
              <a:t>Dashboard link 2 - </a:t>
            </a:r>
            <a:r>
              <a:rPr lang="en-US" sz="1600" dirty="0">
                <a:hlinkClick r:id="rId3"/>
              </a:rPr>
              <a:t>Marketing 2</a:t>
            </a:r>
            <a:endParaRPr lang="en-US" sz="1600" dirty="0"/>
          </a:p>
        </p:txBody>
      </p:sp>
      <p:sp>
        <p:nvSpPr>
          <p:cNvPr id="5" name="Footer Placeholder 4">
            <a:extLst>
              <a:ext uri="{FF2B5EF4-FFF2-40B4-BE49-F238E27FC236}">
                <a16:creationId xmlns:a16="http://schemas.microsoft.com/office/drawing/2014/main" id="{D3D15052-8236-4F49-9521-4C0E2B4F4D0C}"/>
              </a:ext>
            </a:extLst>
          </p:cNvPr>
          <p:cNvSpPr>
            <a:spLocks noGrp="1"/>
          </p:cNvSpPr>
          <p:nvPr>
            <p:ph type="ftr" sz="quarter" idx="11"/>
          </p:nvPr>
        </p:nvSpPr>
        <p:spPr>
          <a:xfrm>
            <a:off x="4038600" y="6356350"/>
            <a:ext cx="4114800" cy="365125"/>
          </a:xfrm>
        </p:spPr>
        <p:txBody>
          <a:bodyPr/>
          <a:lstStyle/>
          <a:p>
            <a:r>
              <a:rPr lang="en-US" dirty="0"/>
              <a:t>SQL Challenge</a:t>
            </a:r>
          </a:p>
        </p:txBody>
      </p:sp>
      <p:sp>
        <p:nvSpPr>
          <p:cNvPr id="6" name="Slide Number Placeholder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22714331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CC3022A-70F1-4B7E-97CD-F6F1ACAD797D}">
  <ds:schemaRefs>
    <ds:schemaRef ds:uri="http://schemas.microsoft.com/sharepoint/v3/contenttype/forms"/>
  </ds:schemaRefs>
</ds:datastoreItem>
</file>

<file path=customXml/itemProps3.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Business plan presentation</Template>
  <TotalTime>63</TotalTime>
  <Words>205</Words>
  <Application>Microsoft Office PowerPoint</Application>
  <PresentationFormat>Widescreen</PresentationFormat>
  <Paragraphs>26</Paragraphs>
  <Slides>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Quire Sans Pro Light</vt:lpstr>
      <vt:lpstr>Raleway</vt:lpstr>
      <vt:lpstr>Tisa Offc Serif Pro</vt:lpstr>
      <vt:lpstr>Office Theme</vt:lpstr>
      <vt:lpstr>Marketing Analysis</vt:lpstr>
      <vt:lpstr>Intro</vt:lpstr>
      <vt:lpstr>Tables Here are the data</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Analysis</dc:title>
  <dc:creator>bhavya priya</dc:creator>
  <cp:lastModifiedBy>bhavya priya</cp:lastModifiedBy>
  <cp:revision>9</cp:revision>
  <dcterms:created xsi:type="dcterms:W3CDTF">2023-06-12T04:47:18Z</dcterms:created>
  <dcterms:modified xsi:type="dcterms:W3CDTF">2023-06-12T05:50:31Z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